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ppt" ContentType="application/vnd.ms-powerpoint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5" r:id="rId2"/>
  </p:sldMasterIdLst>
  <p:notesMasterIdLst>
    <p:notesMasterId r:id="rId31"/>
  </p:notesMasterIdLst>
  <p:sldIdLst>
    <p:sldId id="294" r:id="rId3"/>
    <p:sldId id="293" r:id="rId4"/>
    <p:sldId id="257" r:id="rId5"/>
    <p:sldId id="258" r:id="rId6"/>
    <p:sldId id="259" r:id="rId7"/>
    <p:sldId id="295" r:id="rId8"/>
    <p:sldId id="296" r:id="rId9"/>
    <p:sldId id="297" r:id="rId10"/>
    <p:sldId id="298" r:id="rId11"/>
    <p:sldId id="260" r:id="rId12"/>
    <p:sldId id="261" r:id="rId13"/>
    <p:sldId id="262" r:id="rId14"/>
    <p:sldId id="263" r:id="rId15"/>
    <p:sldId id="265" r:id="rId16"/>
    <p:sldId id="266" r:id="rId17"/>
    <p:sldId id="267" r:id="rId18"/>
    <p:sldId id="268" r:id="rId19"/>
    <p:sldId id="269" r:id="rId20"/>
    <p:sldId id="299" r:id="rId21"/>
    <p:sldId id="271" r:id="rId22"/>
    <p:sldId id="300" r:id="rId23"/>
    <p:sldId id="301" r:id="rId24"/>
    <p:sldId id="272" r:id="rId25"/>
    <p:sldId id="273" r:id="rId26"/>
    <p:sldId id="274" r:id="rId27"/>
    <p:sldId id="275" r:id="rId28"/>
    <p:sldId id="276" r:id="rId29"/>
    <p:sldId id="278" r:id="rId30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9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2074" autoAdjust="0"/>
  </p:normalViewPr>
  <p:slideViewPr>
    <p:cSldViewPr snapToGrid="0">
      <p:cViewPr varScale="1">
        <p:scale>
          <a:sx n="165" d="100"/>
          <a:sy n="165" d="100"/>
        </p:scale>
        <p:origin x="4206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6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微创手术、酒精测试仪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16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064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06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8629" y="3186053"/>
            <a:ext cx="5236771" cy="11789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8629" y="4538211"/>
            <a:ext cx="5236771" cy="46921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302C-8559-4ECA-B260-BD60F66C50B3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8889" y="6263586"/>
            <a:ext cx="3086100" cy="365125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dirty="0"/>
              <a:t>清华大学出版社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93ADA3DE-FABF-4925-BE42-A002C40F88EB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4" name="直接箭头连接符 13"/>
          <p:cNvCxnSpPr/>
          <p:nvPr userDrawn="1"/>
        </p:nvCxnSpPr>
        <p:spPr>
          <a:xfrm>
            <a:off x="194073" y="619125"/>
            <a:ext cx="7677719" cy="0"/>
          </a:xfrm>
          <a:prstGeom prst="straightConnector1">
            <a:avLst/>
          </a:prstGeom>
          <a:ln w="12700" cmpd="dbl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57808" y="92766"/>
            <a:ext cx="1381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F7F7F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项目管理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0" y="408675"/>
            <a:ext cx="7887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2432-0001-4C89-B9B9-C23B1F77FB17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0A6EE-6F77-46D1-9B61-41146C24CAA5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0" y="2191657"/>
            <a:ext cx="9144001" cy="2989471"/>
            <a:chOff x="0" y="2191657"/>
            <a:chExt cx="12192001" cy="2989471"/>
          </a:xfrm>
        </p:grpSpPr>
        <p:sp>
          <p:nvSpPr>
            <p:cNvPr id="8" name="任意多边形 7"/>
            <p:cNvSpPr/>
            <p:nvPr userDrawn="1"/>
          </p:nvSpPr>
          <p:spPr>
            <a:xfrm>
              <a:off x="213978" y="2191657"/>
              <a:ext cx="11978023" cy="2989471"/>
            </a:xfrm>
            <a:custGeom>
              <a:avLst/>
              <a:gdLst>
                <a:gd name="connsiteX0" fmla="*/ 0 w 11978023"/>
                <a:gd name="connsiteY0" fmla="*/ 0 h 2989471"/>
                <a:gd name="connsiteX1" fmla="*/ 11978023 w 11978023"/>
                <a:gd name="connsiteY1" fmla="*/ 0 h 2989471"/>
                <a:gd name="connsiteX2" fmla="*/ 11978023 w 11978023"/>
                <a:gd name="connsiteY2" fmla="*/ 2989471 h 2989471"/>
                <a:gd name="connsiteX3" fmla="*/ 2989471 w 11978023"/>
                <a:gd name="connsiteY3" fmla="*/ 2989471 h 298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78023" h="2989471">
                  <a:moveTo>
                    <a:pt x="0" y="0"/>
                  </a:moveTo>
                  <a:lnTo>
                    <a:pt x="11978023" y="0"/>
                  </a:lnTo>
                  <a:lnTo>
                    <a:pt x="11978023" y="2989471"/>
                  </a:lnTo>
                  <a:lnTo>
                    <a:pt x="2989471" y="29894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rmAutofit/>
            </a:bodyPr>
            <a:lstStyle/>
            <a:p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直角三角形 8"/>
            <p:cNvSpPr/>
            <p:nvPr userDrawn="1"/>
          </p:nvSpPr>
          <p:spPr>
            <a:xfrm>
              <a:off x="0" y="2340939"/>
              <a:ext cx="2840189" cy="284018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rm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9"/>
            <p:cNvSpPr/>
            <p:nvPr userDrawn="1"/>
          </p:nvSpPr>
          <p:spPr>
            <a:xfrm>
              <a:off x="214160" y="2294897"/>
              <a:ext cx="2696680" cy="2696680"/>
            </a:xfrm>
            <a:custGeom>
              <a:avLst/>
              <a:gdLst>
                <a:gd name="connsiteX0" fmla="*/ 0 w 3538728"/>
                <a:gd name="connsiteY0" fmla="*/ 0 h 3538728"/>
                <a:gd name="connsiteX1" fmla="*/ 3538728 w 3538728"/>
                <a:gd name="connsiteY1" fmla="*/ 3538728 h 3538728"/>
                <a:gd name="connsiteX2" fmla="*/ 3405621 w 3538728"/>
                <a:gd name="connsiteY2" fmla="*/ 3538728 h 3538728"/>
                <a:gd name="connsiteX3" fmla="*/ 0 w 3538728"/>
                <a:gd name="connsiteY3" fmla="*/ 133107 h 3538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8728" h="3538728">
                  <a:moveTo>
                    <a:pt x="0" y="0"/>
                  </a:moveTo>
                  <a:lnTo>
                    <a:pt x="3538728" y="3538728"/>
                  </a:lnTo>
                  <a:lnTo>
                    <a:pt x="3405621" y="3538728"/>
                  </a:lnTo>
                  <a:lnTo>
                    <a:pt x="0" y="13310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rm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6238398" y="3609839"/>
              <a:ext cx="445586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81900" y="2869200"/>
            <a:ext cx="3736800" cy="7416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EB01-6CC3-410C-B2CD-D56DDB4BD83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39BD-6CDB-4164-AC55-48A06558E40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67A6-3679-47E1-AF61-5DF3D37156F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清华大学出版社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539BD-6CDB-4164-AC55-48A06558E40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9100" y="363600"/>
            <a:ext cx="78867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7E93C-13EB-4B83-A394-E692978C743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0098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91CF0-82C4-487C-8EB9-9AD27EC51B6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0712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721CE-2FB0-4326-A4F5-682A0AD5624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9466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2133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2133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7FC12-F8EA-4CB2-AC1B-E9622CF0F54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978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C1690-DCF7-4AEF-AAAC-79399D0780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947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366B1-0A8E-4C92-B54F-19A5A9BDE8F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889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89196"/>
            <a:ext cx="7886700" cy="8540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93778"/>
            <a:ext cx="7886700" cy="34660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F46B-EE0F-4C6E-ACA9-FF7860CC2CE6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 b="1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defRPr>
            </a:lvl1pPr>
          </a:lstStyle>
          <a:p>
            <a:r>
              <a:rPr lang="zh-CN" altLang="en-US" dirty="0"/>
              <a:t>清华大学出版社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93ADA3DE-FABF-4925-BE42-A002C40F88EB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194073" y="619125"/>
            <a:ext cx="7677719" cy="0"/>
          </a:xfrm>
          <a:prstGeom prst="straightConnector1">
            <a:avLst/>
          </a:prstGeom>
          <a:ln w="12700" cmpd="dbl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 userDrawn="1"/>
        </p:nvSpPr>
        <p:spPr>
          <a:xfrm>
            <a:off x="408501" y="11511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项目管理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B449B-E94B-4198-A3A7-BEA849CA426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0503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75F0A-5464-4A2C-8484-E8D083C6BE9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3914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5813B-1723-4EAF-8E93-325EC902BD1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1856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881D4-BB1C-4068-A337-C8A509794E79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7247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62700" y="609600"/>
            <a:ext cx="19431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609600"/>
            <a:ext cx="56769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D7CDB-BF42-4E08-A70C-EDE0407B62C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2079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21336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21336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F7AB5-2CD4-4D87-BFB1-93F6861C0C8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5482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21336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495800" y="21336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495800" y="4267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AF00F5-BEDD-4EBD-925A-6E6628F913B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1803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334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33400" y="21336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495800" y="21336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33400" y="4267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495800" y="42672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8C3ED-7C2E-4EE0-974D-E7DA44B16B3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275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223655" y="2770413"/>
            <a:ext cx="3799136" cy="637806"/>
          </a:xfrm>
        </p:spPr>
        <p:txBody>
          <a:bodyPr anchor="t" anchorCtr="0">
            <a:normAutofit/>
          </a:bodyPr>
          <a:lstStyle>
            <a:lvl1pPr algn="r">
              <a:defRPr sz="2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08A91-11DA-4E6E-B277-87B984657DFA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58687"/>
            <a:ext cx="3886200" cy="350955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58687"/>
            <a:ext cx="3886200" cy="350955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A1CC-321C-4D09-9829-C0B6FA584E57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944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37324"/>
            <a:ext cx="3868340" cy="5133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63115"/>
            <a:ext cx="3868340" cy="2905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37324"/>
            <a:ext cx="3887391" cy="5133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63115"/>
            <a:ext cx="3887391" cy="2905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157B-C3DA-4C4A-AD2B-EE6AD34EFCB1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6462" y="2002969"/>
            <a:ext cx="3731078" cy="1828800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BBFC-ED09-4650-A5D3-109F61E813B5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50B9-7135-4D78-A58F-DF4CD6531E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F0046-D7A1-48A3-9B74-058A53B0B760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019" y="457201"/>
            <a:ext cx="7525963" cy="718457"/>
          </a:xfrm>
        </p:spPr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347" y="1197429"/>
            <a:ext cx="7519307" cy="2917372"/>
          </a:xfrm>
        </p:spPr>
        <p:txBody>
          <a:bodyPr anchor="ctr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430" y="4288974"/>
            <a:ext cx="7177224" cy="198029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8B53A-5A50-4F58-881C-8CAD329E5A92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3414" y="365125"/>
            <a:ext cx="79193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4014" y="365125"/>
            <a:ext cx="6498771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A956-BFF3-4105-BCE3-B7C617515126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28650" y="365126"/>
            <a:ext cx="78867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28650" y="1502230"/>
            <a:ext cx="7886700" cy="346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23FCB-81E0-4181-BDAA-09C2E31A7A5E}" type="datetime1">
              <a:rPr lang="zh-CN" altLang="en-US" smtClean="0"/>
              <a:t>2024/9/30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清华大学出版社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DA3DE-FABF-4925-BE42-A002C40F88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Wingdings 2" panose="05020102010507070707" pitchFamily="18" charset="2"/>
        <a:buChar char=""/>
        <a:defRPr sz="28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/>
        </p:nvSpPr>
        <p:spPr bwMode="auto">
          <a:xfrm>
            <a:off x="539750" y="1700213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1" name="Freeform 6"/>
          <p:cNvSpPr>
            <a:spLocks/>
          </p:cNvSpPr>
          <p:nvPr/>
        </p:nvSpPr>
        <p:spPr bwMode="auto">
          <a:xfrm>
            <a:off x="522288" y="1981200"/>
            <a:ext cx="6858000" cy="4876800"/>
          </a:xfrm>
          <a:custGeom>
            <a:avLst/>
            <a:gdLst>
              <a:gd name="T0" fmla="*/ 0 w 4320"/>
              <a:gd name="T1" fmla="*/ 3264 h 3264"/>
              <a:gd name="T2" fmla="*/ 0 w 4320"/>
              <a:gd name="T3" fmla="*/ 0 h 3264"/>
              <a:gd name="T4" fmla="*/ 4320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6199" name="Oval 7"/>
          <p:cNvSpPr>
            <a:spLocks noChangeArrowheads="1"/>
          </p:cNvSpPr>
          <p:nvPr/>
        </p:nvSpPr>
        <p:spPr bwMode="auto">
          <a:xfrm>
            <a:off x="893763" y="1893888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6200" name="Oval 8"/>
          <p:cNvSpPr>
            <a:spLocks noChangeArrowheads="1"/>
          </p:cNvSpPr>
          <p:nvPr/>
        </p:nvSpPr>
        <p:spPr bwMode="auto">
          <a:xfrm>
            <a:off x="1685925" y="1893888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6201" name="Oval 9"/>
          <p:cNvSpPr>
            <a:spLocks noChangeArrowheads="1"/>
          </p:cNvSpPr>
          <p:nvPr/>
        </p:nvSpPr>
        <p:spPr bwMode="auto">
          <a:xfrm>
            <a:off x="2478088" y="1893888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6202" name="Oval 10"/>
          <p:cNvSpPr>
            <a:spLocks noChangeArrowheads="1"/>
          </p:cNvSpPr>
          <p:nvPr/>
        </p:nvSpPr>
        <p:spPr bwMode="auto">
          <a:xfrm>
            <a:off x="3270250" y="1893888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6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7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2133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620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6206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18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6207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749EFC-EC31-4FC1-B550-8F88E9395BF4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61" name="Freeform 16" descr="CITTEXT"/>
          <p:cNvSpPr>
            <a:spLocks/>
          </p:cNvSpPr>
          <p:nvPr/>
        </p:nvSpPr>
        <p:spPr bwMode="auto">
          <a:xfrm>
            <a:off x="0" y="0"/>
            <a:ext cx="684213" cy="6858000"/>
          </a:xfrm>
          <a:custGeom>
            <a:avLst/>
            <a:gdLst>
              <a:gd name="T0" fmla="*/ 0 w 1824"/>
              <a:gd name="T1" fmla="*/ 3840 h 3840"/>
              <a:gd name="T2" fmla="*/ 0 w 1824"/>
              <a:gd name="T3" fmla="*/ 0 h 3840"/>
              <a:gd name="T4" fmla="*/ 1824 w 1824"/>
              <a:gd name="T5" fmla="*/ 0 h 3840"/>
              <a:gd name="T6" fmla="*/ 583 w 1824"/>
              <a:gd name="T7" fmla="*/ 3840 h 3840"/>
              <a:gd name="T8" fmla="*/ 0 w 1824"/>
              <a:gd name="T9" fmla="*/ 3840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16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0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  <a:cs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  <a:cs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  <a:cs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  <a:cs typeface="Tahom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  <a:cs typeface="Tahom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  <a:cs typeface="Tahom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  <a:cs typeface="Tahom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  <a:cs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1.ppt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Microsoft_PowerPoint_97-2003_Presentation3.ppt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3.emf"/><Relationship Id="rId5" Type="http://schemas.openxmlformats.org/officeDocument/2006/relationships/oleObject" Target="../embeddings/Microsoft_PowerPoint_97-2003_Presentation2.ppt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package" Target="../embeddings/Microsoft_PowerPoint_Presentation1.ppt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4.ppt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Microsoft_PowerPoint_97-2003_Presentation.ppt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7.xml"/><Relationship Id="rId6" Type="http://schemas.openxmlformats.org/officeDocument/2006/relationships/hyperlink" Target="https://www.zhihu.com/zvideo/1579111359920513024?utm_id=0" TargetMode="Externa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8.xml"/><Relationship Id="rId6" Type="http://schemas.openxmlformats.org/officeDocument/2006/relationships/image" Target="../media/image19.png"/><Relationship Id="rId5" Type="http://schemas.openxmlformats.org/officeDocument/2006/relationships/hyperlink" Target="https://www.zhihu.com/zvideo/1579111359920513024?utm_id=0" TargetMode="Externa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slide" Target="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Lc411373C/?spm_id_from=333.337.search-card.all.click&amp;vd_source=92c3e61c6f2cac86e685f7874a71785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A84y1q74U/?spm_id_from=333.337.search-card.all.click&amp;vd_source=92c3e61c6f2cac86e685f7874a71785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Am4y1G7NK/?spm_id_from=333.337.search-card.all.click&amp;vd_source=92c3e61c6f2cac86e685f7874a71785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yf4y1X7nQ/?spm_id_from=333.337.search-card.all.click&amp;vd_source=92c3e61c6f2cac86e685f7874a71785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7" name="Rectangle 33"/>
          <p:cNvSpPr txBox="1">
            <a:spLocks noChangeArrowheads="1"/>
          </p:cNvSpPr>
          <p:nvPr/>
        </p:nvSpPr>
        <p:spPr>
          <a:xfrm>
            <a:off x="1069713" y="0"/>
            <a:ext cx="7886700" cy="550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sz="2700">
                <a:solidFill>
                  <a:srgbClr val="303030"/>
                </a:solidFill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700">
                <a:solidFill>
                  <a:srgbClr val="303030"/>
                </a:solidFill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700">
                <a:solidFill>
                  <a:srgbClr val="303030"/>
                </a:solidFill>
                <a:latin typeface="宋体" pitchFamily="2" charset="-122"/>
                <a:ea typeface="宋体" pitchFamily="2" charset="-122"/>
              </a:rPr>
              <a:t>篇 项目管理过程</a:t>
            </a:r>
            <a:endParaRPr lang="zh-CN" altLang="en-US" sz="2700" dirty="0">
              <a:solidFill>
                <a:srgbClr val="30303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378574" y="1183340"/>
            <a:ext cx="4921622" cy="190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zh-CN" sz="5400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第</a:t>
            </a:r>
            <a:r>
              <a:rPr lang="en-US" altLang="zh-CN" sz="5400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3</a:t>
            </a:r>
            <a:r>
              <a:rPr lang="zh-CN" altLang="en-US" sz="5400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章</a:t>
            </a:r>
            <a:br>
              <a:rPr lang="en-US" altLang="zh-CN" sz="5400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</a:br>
            <a:r>
              <a:rPr lang="zh-CN" altLang="en-US" sz="5400" dirty="0">
                <a:solidFill>
                  <a:srgbClr val="0070C0"/>
                </a:solidFill>
                <a:latin typeface="华文楷体" pitchFamily="2" charset="-122"/>
                <a:ea typeface="华文楷体" pitchFamily="2" charset="-122"/>
              </a:rPr>
              <a:t>项目启动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534472" y="3681207"/>
            <a:ext cx="6609528" cy="177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5" tIns="45718" rIns="91435" bIns="45718"/>
          <a:lstStyle>
            <a:lvl1pPr marL="341313" indent="-341313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  <a:buClr>
                <a:schemeClr val="hlink"/>
              </a:buClr>
            </a:pPr>
            <a:r>
              <a:rPr lang="zh-CN" altLang="en-US" sz="3200" b="1" dirty="0">
                <a:solidFill>
                  <a:srgbClr val="000000"/>
                </a:solidFill>
                <a:ea typeface="华文新魏" pitchFamily="2" charset="-122"/>
              </a:rPr>
              <a:t>杭州电子科技大学 管理学院</a:t>
            </a:r>
          </a:p>
        </p:txBody>
      </p:sp>
    </p:spTree>
    <p:extLst>
      <p:ext uri="{BB962C8B-B14F-4D97-AF65-F5344CB8AC3E}">
        <p14:creationId xmlns:p14="http://schemas.microsoft.com/office/powerpoint/2010/main" val="328004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二、需求建议书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9894" y="1694329"/>
            <a:ext cx="5597338" cy="4662022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一份理想的需求建议书应包括以下内容：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项目工作陈述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项目目标的要求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客户供应条款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合同类型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客户的付款条件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项目的时间要求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对承约商项目申请书的要求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承约商项目申请书的评价标准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609065"/>
              </p:ext>
            </p:extLst>
          </p:nvPr>
        </p:nvGraphicFramePr>
        <p:xfrm>
          <a:off x="7320411" y="3044413"/>
          <a:ext cx="780707" cy="584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114282" imgH="836635" progId="PowerPoint.Show.12">
                  <p:embed/>
                </p:oleObj>
              </mc:Choice>
              <mc:Fallback>
                <p:oleObj name="Presentation" r:id="rId3" imgW="1114282" imgH="83663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0411" y="3044413"/>
                        <a:ext cx="780707" cy="584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  <a:t>第二节</a:t>
            </a:r>
            <a:br>
              <a:rPr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</a:br>
            <a:br>
              <a:rPr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</a:br>
            <a:r>
              <a:rPr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  <a:t>项目的选择与论证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11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一、项目选择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131822" y="1607110"/>
            <a:ext cx="5533465" cy="3731372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3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、影响项目选择的因素</a:t>
            </a:r>
            <a:endParaRPr lang="en-US" altLang="zh-CN" sz="3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生产因素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市场因素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财务因素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员工因素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其他因素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628650" y="726142"/>
            <a:ext cx="7886700" cy="84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一、项目选择</a:t>
            </a:r>
          </a:p>
        </p:txBody>
      </p:sp>
      <p:sp>
        <p:nvSpPr>
          <p:cNvPr id="5" name="内容占位符 4"/>
          <p:cNvSpPr>
            <a:spLocks noGrp="1"/>
          </p:cNvSpPr>
          <p:nvPr/>
        </p:nvSpPr>
        <p:spPr>
          <a:xfrm>
            <a:off x="1132915" y="1574054"/>
            <a:ext cx="6027644" cy="693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、项目选择的程序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33" y="2267475"/>
            <a:ext cx="7042309" cy="3551555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628650" y="712694"/>
            <a:ext cx="7886700" cy="977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一、项目选择</a:t>
            </a:r>
          </a:p>
        </p:txBody>
      </p:sp>
      <p:sp>
        <p:nvSpPr>
          <p:cNvPr id="5" name="内容占位符 4"/>
          <p:cNvSpPr>
            <a:spLocks noGrp="1"/>
          </p:cNvSpPr>
          <p:nvPr/>
        </p:nvSpPr>
        <p:spPr>
          <a:xfrm>
            <a:off x="1173256" y="1573307"/>
            <a:ext cx="5261162" cy="29314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3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、项目选择的方法</a:t>
            </a:r>
            <a:endParaRPr lang="en-US" altLang="zh-CN" sz="3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  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项目选择中的非数学模型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利润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盈利能力模型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评分模型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层次分析模型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739589"/>
            <a:ext cx="6622676" cy="90368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项目选择中的非数学模型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9979" y="1600201"/>
            <a:ext cx="4871198" cy="365958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圣牛模型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组织需求模型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比较利益模型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512408"/>
              </p:ext>
            </p:extLst>
          </p:nvPr>
        </p:nvGraphicFramePr>
        <p:xfrm>
          <a:off x="6569083" y="2439262"/>
          <a:ext cx="1835134" cy="1376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4" imgW="4251869" imgH="3188267" progId="PowerPoint.Show.8">
                  <p:embed/>
                </p:oleObj>
              </mc:Choice>
              <mc:Fallback>
                <p:oleObj name="演示文稿" r:id="rId4" imgW="4251869" imgH="3188267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69083" y="2439262"/>
                        <a:ext cx="1835134" cy="1376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利润</a:t>
            </a:r>
            <a:r>
              <a:rPr lang="en-US" altLang="zh-CN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盈利能力模型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3426" y="1707778"/>
            <a:ext cx="5069541" cy="348477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净现值分析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投资收益分析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投资回收期分析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内部收益率分析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16</a:t>
            </a:fld>
            <a:endParaRPr lang="zh-CN" altLang="en-US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6228"/>
              </p:ext>
            </p:extLst>
          </p:nvPr>
        </p:nvGraphicFramePr>
        <p:xfrm>
          <a:off x="5330825" y="1897063"/>
          <a:ext cx="3735388" cy="280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4217155" imgH="3162537" progId="PowerPoint.Show.8">
                  <p:embed/>
                </p:oleObj>
              </mc:Choice>
              <mc:Fallback>
                <p:oleObj name="Presentation" r:id="rId3" imgW="4217155" imgH="3162537" progId="PowerPoint.Show.8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825" y="1897063"/>
                        <a:ext cx="3735388" cy="280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评分模型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2744" y="1707777"/>
            <a:ext cx="6462886" cy="3471329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非加权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0-1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因素模型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非加权评分模型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加权因素评分模型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带约束的加权评分模型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519674"/>
              </p:ext>
            </p:extLst>
          </p:nvPr>
        </p:nvGraphicFramePr>
        <p:xfrm>
          <a:off x="5268435" y="1608974"/>
          <a:ext cx="1189515" cy="891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3" imgW="4251869" imgH="3188267" progId="PowerPoint.Show.8">
                  <p:embed/>
                </p:oleObj>
              </mc:Choice>
              <mc:Fallback>
                <p:oleObj name="演示文稿" r:id="rId3" imgW="4251869" imgH="3188267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8435" y="1608974"/>
                        <a:ext cx="1189515" cy="891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735869"/>
              </p:ext>
            </p:extLst>
          </p:nvPr>
        </p:nvGraphicFramePr>
        <p:xfrm>
          <a:off x="5243513" y="3151188"/>
          <a:ext cx="976312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5" imgW="4253786" imgH="3189850" progId="PowerPoint.Show.8">
                  <p:embed/>
                </p:oleObj>
              </mc:Choice>
              <mc:Fallback>
                <p:oleObj name="Presentation" r:id="rId5" imgW="4253786" imgH="318985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43513" y="3151188"/>
                        <a:ext cx="976312" cy="73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480688"/>
              </p:ext>
            </p:extLst>
          </p:nvPr>
        </p:nvGraphicFramePr>
        <p:xfrm>
          <a:off x="4791506" y="2533141"/>
          <a:ext cx="608834" cy="45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7" imgW="4251869" imgH="3188267" progId="PowerPoint.Show.8">
                  <p:embed/>
                </p:oleObj>
              </mc:Choice>
              <mc:Fallback>
                <p:oleObj name="演示文稿" r:id="rId7" imgW="4251869" imgH="3188267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1506" y="2533141"/>
                        <a:ext cx="608834" cy="456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DFD7A2D1-CE89-0126-93CA-AAD605FE49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388912"/>
              </p:ext>
            </p:extLst>
          </p:nvPr>
        </p:nvGraphicFramePr>
        <p:xfrm>
          <a:off x="5661949" y="3940375"/>
          <a:ext cx="1217950" cy="685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9" imgW="6096075" imgH="3429197" progId="PowerPoint.Show.12">
                  <p:embed/>
                </p:oleObj>
              </mc:Choice>
              <mc:Fallback>
                <p:oleObj name="Presentation" r:id="rId9" imgW="6096075" imgH="342919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61949" y="3940375"/>
                        <a:ext cx="1217950" cy="685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层次分析模型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18</a:t>
            </a:fld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976634"/>
              </p:ext>
            </p:extLst>
          </p:nvPr>
        </p:nvGraphicFramePr>
        <p:xfrm>
          <a:off x="1083876" y="1531361"/>
          <a:ext cx="6500477" cy="4874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4619371" imgH="3464056" progId="PowerPoint.Show.8">
                  <p:embed/>
                </p:oleObj>
              </mc:Choice>
              <mc:Fallback>
                <p:oleObj name="Presentation" r:id="rId3" imgW="4619371" imgH="3464056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3876" y="1531361"/>
                        <a:ext cx="6500477" cy="4874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二、项目论证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08757" y="1856445"/>
            <a:ext cx="359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项目论证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可行性分析</a:t>
            </a:r>
            <a:endParaRPr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6B188B5E-7297-6998-10A3-EA527AF28A79}"/>
              </a:ext>
            </a:extLst>
          </p:cNvPr>
          <p:cNvSpPr/>
          <p:nvPr/>
        </p:nvSpPr>
        <p:spPr>
          <a:xfrm>
            <a:off x="762119" y="3362444"/>
            <a:ext cx="1695691" cy="35302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市场需求</a:t>
            </a: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3C0D4A22-909C-3B88-DEBC-05BF14406EA7}"/>
              </a:ext>
            </a:extLst>
          </p:cNvPr>
          <p:cNvSpPr/>
          <p:nvPr/>
        </p:nvSpPr>
        <p:spPr>
          <a:xfrm>
            <a:off x="2660729" y="3362446"/>
            <a:ext cx="1695691" cy="35302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工艺技术</a:t>
            </a: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29993BE8-B05C-93C7-052E-F1A1E00F3608}"/>
              </a:ext>
            </a:extLst>
          </p:cNvPr>
          <p:cNvSpPr/>
          <p:nvPr/>
        </p:nvSpPr>
        <p:spPr>
          <a:xfrm>
            <a:off x="4559339" y="3362445"/>
            <a:ext cx="1695691" cy="35302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财务经济</a:t>
            </a:r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B7F33734-61AA-E479-01FC-A53549A52F89}"/>
              </a:ext>
            </a:extLst>
          </p:cNvPr>
          <p:cNvSpPr/>
          <p:nvPr/>
        </p:nvSpPr>
        <p:spPr>
          <a:xfrm>
            <a:off x="6457950" y="3362446"/>
            <a:ext cx="1695691" cy="353027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社会环境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EAF18035-36CD-3DA4-FB83-626B8BD50C6D}"/>
              </a:ext>
            </a:extLst>
          </p:cNvPr>
          <p:cNvSpPr/>
          <p:nvPr/>
        </p:nvSpPr>
        <p:spPr>
          <a:xfrm>
            <a:off x="1517366" y="3725877"/>
            <a:ext cx="185195" cy="5787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BD9BCF08-3361-0104-8B6E-CFF567665D08}"/>
              </a:ext>
            </a:extLst>
          </p:cNvPr>
          <p:cNvSpPr/>
          <p:nvPr/>
        </p:nvSpPr>
        <p:spPr>
          <a:xfrm>
            <a:off x="7213196" y="3725877"/>
            <a:ext cx="185195" cy="5787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E355933-B18D-180F-97EA-DC90DC0C5BA8}"/>
              </a:ext>
            </a:extLst>
          </p:cNvPr>
          <p:cNvSpPr/>
          <p:nvPr/>
        </p:nvSpPr>
        <p:spPr>
          <a:xfrm>
            <a:off x="5314586" y="3725877"/>
            <a:ext cx="185195" cy="5787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864499C0-A059-0A22-CC44-89F6601899ED}"/>
              </a:ext>
            </a:extLst>
          </p:cNvPr>
          <p:cNvSpPr/>
          <p:nvPr/>
        </p:nvSpPr>
        <p:spPr>
          <a:xfrm>
            <a:off x="3415976" y="3725877"/>
            <a:ext cx="185195" cy="5787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CA090872-35F0-2DCA-9C8A-F50305AEC9E1}"/>
              </a:ext>
            </a:extLst>
          </p:cNvPr>
          <p:cNvSpPr/>
          <p:nvPr/>
        </p:nvSpPr>
        <p:spPr>
          <a:xfrm>
            <a:off x="1080421" y="4315017"/>
            <a:ext cx="1078257" cy="27586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基础</a:t>
            </a:r>
          </a:p>
        </p:txBody>
      </p:sp>
      <p:sp>
        <p:nvSpPr>
          <p:cNvPr id="17" name="流程图: 可选过程 16">
            <a:extLst>
              <a:ext uri="{FF2B5EF4-FFF2-40B4-BE49-F238E27FC236}">
                <a16:creationId xmlns:a16="http://schemas.microsoft.com/office/drawing/2014/main" id="{4A240658-003D-C304-A14F-2D76F7EB6249}"/>
              </a:ext>
            </a:extLst>
          </p:cNvPr>
          <p:cNvSpPr/>
          <p:nvPr/>
        </p:nvSpPr>
        <p:spPr>
          <a:xfrm>
            <a:off x="6766664" y="4327544"/>
            <a:ext cx="1078257" cy="27586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前提</a:t>
            </a:r>
          </a:p>
        </p:txBody>
      </p:sp>
      <p:sp>
        <p:nvSpPr>
          <p:cNvPr id="18" name="流程图: 可选过程 17">
            <a:extLst>
              <a:ext uri="{FF2B5EF4-FFF2-40B4-BE49-F238E27FC236}">
                <a16:creationId xmlns:a16="http://schemas.microsoft.com/office/drawing/2014/main" id="{64A11D38-BFE6-BD27-E785-9D38B3D697AF}"/>
              </a:ext>
            </a:extLst>
          </p:cNvPr>
          <p:cNvSpPr/>
          <p:nvPr/>
        </p:nvSpPr>
        <p:spPr>
          <a:xfrm>
            <a:off x="4868054" y="4315016"/>
            <a:ext cx="1078257" cy="27586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核心</a:t>
            </a:r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E6976CB6-76C2-A776-482F-307038721392}"/>
              </a:ext>
            </a:extLst>
          </p:cNvPr>
          <p:cNvSpPr/>
          <p:nvPr/>
        </p:nvSpPr>
        <p:spPr>
          <a:xfrm>
            <a:off x="2969444" y="4327544"/>
            <a:ext cx="1078257" cy="27586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手段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90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</a:t>
            </a:fld>
            <a:endParaRPr lang="zh-CN" altLang="en-US" dirty="0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891707"/>
              </p:ext>
            </p:extLst>
          </p:nvPr>
        </p:nvGraphicFramePr>
        <p:xfrm>
          <a:off x="1468237" y="1113417"/>
          <a:ext cx="6313557" cy="4733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演示文稿" r:id="rId2" imgW="4166767" imgH="3124184" progId="PowerPoint.Show.8">
                  <p:embed/>
                </p:oleObj>
              </mc:Choice>
              <mc:Fallback>
                <p:oleObj name="演示文稿" r:id="rId2" imgW="4166767" imgH="3124184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68237" y="1113417"/>
                        <a:ext cx="6313557" cy="4733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83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二、项目论证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17" y="1543499"/>
            <a:ext cx="6800123" cy="44370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87491" y="5797625"/>
            <a:ext cx="3599498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项目论证的阶段和内容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20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二、项目论证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9282" y="1951672"/>
            <a:ext cx="7736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）价值分析方法。</a:t>
            </a:r>
            <a:endParaRPr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静态分析法：投资回收期法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投资收益率法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借款偿还期法。</a:t>
            </a:r>
            <a:endParaRPr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动态分析法：动态投资回收期法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净现值法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内部收益率法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获利能力指数法。</a:t>
            </a:r>
            <a:endParaRPr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）决策分析方法。确定型分析法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不确定型决策分析法和风险型决策分析法。</a:t>
            </a:r>
            <a:endParaRPr lang="en-US" altLang="zh-CN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）风险分析方法。盈亏平衡分析法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敏感性分析法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蒙特卡洛分析法</a:t>
            </a:r>
            <a:r>
              <a:rPr lang="en-US" altLang="zh-CN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模拟分析法。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8" name="指数法">
            <a:hlinkClick r:id="" action="ppaction://media"/>
            <a:extLst>
              <a:ext uri="{FF2B5EF4-FFF2-40B4-BE49-F238E27FC236}">
                <a16:creationId xmlns:a16="http://schemas.microsoft.com/office/drawing/2014/main" id="{7D26BB36-8CC2-1370-D926-CB973F82788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714500"/>
            <a:ext cx="6096000" cy="3429000"/>
          </a:xfrm>
          <a:prstGeom prst="rect">
            <a:avLst/>
          </a:prstGeom>
        </p:spPr>
      </p:pic>
      <p:sp>
        <p:nvSpPr>
          <p:cNvPr id="9" name="动作按钮: 前进或下一项 8">
            <a:hlinkClick r:id="rId6" highlightClick="1"/>
            <a:extLst>
              <a:ext uri="{FF2B5EF4-FFF2-40B4-BE49-F238E27FC236}">
                <a16:creationId xmlns:a16="http://schemas.microsoft.com/office/drawing/2014/main" id="{4A789B54-49E2-9DCD-48B5-6720914EA6AB}"/>
              </a:ext>
            </a:extLst>
          </p:cNvPr>
          <p:cNvSpPr/>
          <p:nvPr/>
        </p:nvSpPr>
        <p:spPr>
          <a:xfrm>
            <a:off x="1012785" y="5897301"/>
            <a:ext cx="353028" cy="335666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71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二、项目论证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9" name="动作按钮: 前进或下一项 8">
            <a:hlinkClick r:id="rId5" highlightClick="1"/>
            <a:extLst>
              <a:ext uri="{FF2B5EF4-FFF2-40B4-BE49-F238E27FC236}">
                <a16:creationId xmlns:a16="http://schemas.microsoft.com/office/drawing/2014/main" id="{4A789B54-49E2-9DCD-48B5-6720914EA6AB}"/>
              </a:ext>
            </a:extLst>
          </p:cNvPr>
          <p:cNvSpPr/>
          <p:nvPr/>
        </p:nvSpPr>
        <p:spPr>
          <a:xfrm>
            <a:off x="1012785" y="5897301"/>
            <a:ext cx="353028" cy="335666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盈亏平衡分析法">
            <a:hlinkClick r:id="" action="ppaction://media"/>
            <a:extLst>
              <a:ext uri="{FF2B5EF4-FFF2-40B4-BE49-F238E27FC236}">
                <a16:creationId xmlns:a16="http://schemas.microsoft.com/office/drawing/2014/main" id="{A9CCB0C0-0108-0BE6-D9B1-816A1DF868F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1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  <a:defRPr/>
            </a:pPr>
            <a:br>
              <a:rPr lang="zh-CN" altLang="en-US" dirty="0"/>
            </a:br>
            <a:r>
              <a:rPr lang="zh-CN" altLang="en-US" sz="4900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  <a:t>第三节</a:t>
            </a:r>
            <a:br>
              <a:rPr lang="zh-CN" altLang="en-US" sz="4900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</a:br>
            <a:br>
              <a:rPr lang="zh-CN" altLang="en-US" sz="4900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</a:br>
            <a:r>
              <a:rPr lang="zh-CN" altLang="en-US" sz="4900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  <a:t>项目申请与获得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23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一、项目申请过程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23" y="1508818"/>
            <a:ext cx="6412006" cy="5128851"/>
          </a:xfrm>
          <a:prstGeom prst="rect">
            <a:avLst/>
          </a:prstGeom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二、项目投标评估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1721" y="1850167"/>
            <a:ext cx="6582335" cy="5507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、影响项目投标决策的因素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39" y="2400934"/>
            <a:ext cx="7540802" cy="3893274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二、项目投标评估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4894" y="1807845"/>
            <a:ext cx="3068955" cy="6515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、项目申请与否的评价</a:t>
            </a:r>
          </a:p>
        </p:txBody>
      </p:sp>
      <p:pic>
        <p:nvPicPr>
          <p:cNvPr id="4" name="图片 3" descr="A000220150824A20P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477135"/>
            <a:ext cx="3068955" cy="3465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605" y="2227729"/>
            <a:ext cx="5215890" cy="3689350"/>
          </a:xfrm>
          <a:prstGeom prst="rect">
            <a:avLst/>
          </a:prstGeom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26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三、准备项目申请</a:t>
            </a:r>
          </a:p>
        </p:txBody>
      </p:sp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268941" y="2168526"/>
            <a:ext cx="3060876" cy="3571875"/>
            <a:chOff x="862011" y="1698172"/>
            <a:chExt cx="2414589" cy="3571961"/>
          </a:xfrm>
        </p:grpSpPr>
        <p:sp>
          <p:nvSpPr>
            <p:cNvPr id="25" name="任意多边形 24"/>
            <p:cNvSpPr/>
            <p:nvPr>
              <p:custDataLst>
                <p:tags r:id="rId10"/>
              </p:custDataLst>
            </p:nvPr>
          </p:nvSpPr>
          <p:spPr>
            <a:xfrm>
              <a:off x="919162" y="1698172"/>
              <a:ext cx="1362076" cy="1040378"/>
            </a:xfrm>
            <a:custGeom>
              <a:avLst/>
              <a:gdLst>
                <a:gd name="connsiteX0" fmla="*/ 154784 w 1362076"/>
                <a:gd name="connsiteY0" fmla="*/ 0 h 1040378"/>
                <a:gd name="connsiteX1" fmla="*/ 1207292 w 1362076"/>
                <a:gd name="connsiteY1" fmla="*/ 0 h 1040378"/>
                <a:gd name="connsiteX2" fmla="*/ 1362076 w 1362076"/>
                <a:gd name="connsiteY2" fmla="*/ 154784 h 1040378"/>
                <a:gd name="connsiteX3" fmla="*/ 1362076 w 1362076"/>
                <a:gd name="connsiteY3" fmla="*/ 773903 h 1040378"/>
                <a:gd name="connsiteX4" fmla="*/ 1207292 w 1362076"/>
                <a:gd name="connsiteY4" fmla="*/ 928687 h 1040378"/>
                <a:gd name="connsiteX5" fmla="*/ 571892 w 1362076"/>
                <a:gd name="connsiteY5" fmla="*/ 928687 h 1040378"/>
                <a:gd name="connsiteX6" fmla="*/ 402431 w 1362076"/>
                <a:gd name="connsiteY6" fmla="*/ 1040378 h 1040378"/>
                <a:gd name="connsiteX7" fmla="*/ 232970 w 1362076"/>
                <a:gd name="connsiteY7" fmla="*/ 928687 h 1040378"/>
                <a:gd name="connsiteX8" fmla="*/ 154784 w 1362076"/>
                <a:gd name="connsiteY8" fmla="*/ 928687 h 1040378"/>
                <a:gd name="connsiteX9" fmla="*/ 0 w 1362076"/>
                <a:gd name="connsiteY9" fmla="*/ 773903 h 1040378"/>
                <a:gd name="connsiteX10" fmla="*/ 0 w 1362076"/>
                <a:gd name="connsiteY10" fmla="*/ 154784 h 1040378"/>
                <a:gd name="connsiteX11" fmla="*/ 154784 w 1362076"/>
                <a:gd name="connsiteY11" fmla="*/ 0 h 104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76" h="1040378">
                  <a:moveTo>
                    <a:pt x="154784" y="0"/>
                  </a:moveTo>
                  <a:lnTo>
                    <a:pt x="1207292" y="0"/>
                  </a:lnTo>
                  <a:cubicBezTo>
                    <a:pt x="1292777" y="0"/>
                    <a:pt x="1362076" y="69299"/>
                    <a:pt x="1362076" y="154784"/>
                  </a:cubicBezTo>
                  <a:lnTo>
                    <a:pt x="1362076" y="773903"/>
                  </a:lnTo>
                  <a:cubicBezTo>
                    <a:pt x="1362076" y="859388"/>
                    <a:pt x="1292777" y="928687"/>
                    <a:pt x="1207292" y="928687"/>
                  </a:cubicBezTo>
                  <a:lnTo>
                    <a:pt x="571892" y="928687"/>
                  </a:lnTo>
                  <a:lnTo>
                    <a:pt x="402431" y="1040378"/>
                  </a:lnTo>
                  <a:lnTo>
                    <a:pt x="232970" y="928687"/>
                  </a:lnTo>
                  <a:lnTo>
                    <a:pt x="154784" y="928687"/>
                  </a:lnTo>
                  <a:cubicBezTo>
                    <a:pt x="69299" y="928687"/>
                    <a:pt x="0" y="859388"/>
                    <a:pt x="0" y="773903"/>
                  </a:cubicBezTo>
                  <a:lnTo>
                    <a:pt x="0" y="154784"/>
                  </a:lnTo>
                  <a:cubicBezTo>
                    <a:pt x="0" y="69299"/>
                    <a:pt x="69299" y="0"/>
                    <a:pt x="154784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innerShdw blurRad="63500" dist="50800" dir="13500000">
                <a:schemeClr val="tx1">
                  <a:alpha val="30000"/>
                </a:schemeClr>
              </a:innerShdw>
              <a:reflection blurRad="6350" stA="280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0" rtlCol="0" anchor="ctr">
              <a:normAutofit/>
            </a:bodyPr>
            <a:lstStyle/>
            <a:p>
              <a:pPr algn="ctr"/>
              <a:r>
                <a:rPr lang="zh-CN" altLang="da-DK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j-cs"/>
                  <a:sym typeface="Arial" panose="020B0604020202020204" pitchFamily="34" charset="0"/>
                </a:rPr>
                <a:t>技术部分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1"/>
              </p:custDataLst>
            </p:nvPr>
          </p:nvSpPr>
          <p:spPr>
            <a:xfrm>
              <a:off x="862011" y="3032828"/>
              <a:ext cx="2414589" cy="2237305"/>
            </a:xfrm>
            <a:prstGeom prst="rect">
              <a:avLst/>
            </a:prstGeom>
            <a:solidFill>
              <a:srgbClr val="FFCC99"/>
            </a:solidFill>
          </p:spPr>
          <p:txBody>
            <a:bodyPr wrap="square" lIns="90000" tIns="46800" rIns="90000" bIns="468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阐述对客户需求的理解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提出问题解决方法或方案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指明给客户带来的收益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3588633" y="2168526"/>
            <a:ext cx="2248376" cy="3571875"/>
            <a:chOff x="3490911" y="1698172"/>
            <a:chExt cx="2414589" cy="3571961"/>
          </a:xfrm>
        </p:grpSpPr>
        <p:sp>
          <p:nvSpPr>
            <p:cNvPr id="15" name="任意多边形 14"/>
            <p:cNvSpPr/>
            <p:nvPr>
              <p:custDataLst>
                <p:tags r:id="rId8"/>
              </p:custDataLst>
            </p:nvPr>
          </p:nvSpPr>
          <p:spPr>
            <a:xfrm>
              <a:off x="3548062" y="1698172"/>
              <a:ext cx="1362076" cy="1040378"/>
            </a:xfrm>
            <a:custGeom>
              <a:avLst/>
              <a:gdLst>
                <a:gd name="connsiteX0" fmla="*/ 154784 w 1362076"/>
                <a:gd name="connsiteY0" fmla="*/ 0 h 1040378"/>
                <a:gd name="connsiteX1" fmla="*/ 1207292 w 1362076"/>
                <a:gd name="connsiteY1" fmla="*/ 0 h 1040378"/>
                <a:gd name="connsiteX2" fmla="*/ 1362076 w 1362076"/>
                <a:gd name="connsiteY2" fmla="*/ 154784 h 1040378"/>
                <a:gd name="connsiteX3" fmla="*/ 1362076 w 1362076"/>
                <a:gd name="connsiteY3" fmla="*/ 773903 h 1040378"/>
                <a:gd name="connsiteX4" fmla="*/ 1207292 w 1362076"/>
                <a:gd name="connsiteY4" fmla="*/ 928687 h 1040378"/>
                <a:gd name="connsiteX5" fmla="*/ 571892 w 1362076"/>
                <a:gd name="connsiteY5" fmla="*/ 928687 h 1040378"/>
                <a:gd name="connsiteX6" fmla="*/ 402431 w 1362076"/>
                <a:gd name="connsiteY6" fmla="*/ 1040378 h 1040378"/>
                <a:gd name="connsiteX7" fmla="*/ 232970 w 1362076"/>
                <a:gd name="connsiteY7" fmla="*/ 928687 h 1040378"/>
                <a:gd name="connsiteX8" fmla="*/ 154784 w 1362076"/>
                <a:gd name="connsiteY8" fmla="*/ 928687 h 1040378"/>
                <a:gd name="connsiteX9" fmla="*/ 0 w 1362076"/>
                <a:gd name="connsiteY9" fmla="*/ 773903 h 1040378"/>
                <a:gd name="connsiteX10" fmla="*/ 0 w 1362076"/>
                <a:gd name="connsiteY10" fmla="*/ 154784 h 1040378"/>
                <a:gd name="connsiteX11" fmla="*/ 154784 w 1362076"/>
                <a:gd name="connsiteY11" fmla="*/ 0 h 104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76" h="1040378">
                  <a:moveTo>
                    <a:pt x="154784" y="0"/>
                  </a:moveTo>
                  <a:lnTo>
                    <a:pt x="1207292" y="0"/>
                  </a:lnTo>
                  <a:cubicBezTo>
                    <a:pt x="1292777" y="0"/>
                    <a:pt x="1362076" y="69299"/>
                    <a:pt x="1362076" y="154784"/>
                  </a:cubicBezTo>
                  <a:lnTo>
                    <a:pt x="1362076" y="773903"/>
                  </a:lnTo>
                  <a:cubicBezTo>
                    <a:pt x="1362076" y="859388"/>
                    <a:pt x="1292777" y="928687"/>
                    <a:pt x="1207292" y="928687"/>
                  </a:cubicBezTo>
                  <a:lnTo>
                    <a:pt x="571892" y="928687"/>
                  </a:lnTo>
                  <a:lnTo>
                    <a:pt x="402431" y="1040378"/>
                  </a:lnTo>
                  <a:lnTo>
                    <a:pt x="232970" y="928687"/>
                  </a:lnTo>
                  <a:lnTo>
                    <a:pt x="154784" y="928687"/>
                  </a:lnTo>
                  <a:cubicBezTo>
                    <a:pt x="69299" y="928687"/>
                    <a:pt x="0" y="859388"/>
                    <a:pt x="0" y="773903"/>
                  </a:cubicBezTo>
                  <a:lnTo>
                    <a:pt x="0" y="154784"/>
                  </a:lnTo>
                  <a:cubicBezTo>
                    <a:pt x="0" y="69299"/>
                    <a:pt x="69299" y="0"/>
                    <a:pt x="154784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innerShdw blurRad="63500" dist="50800" dir="13500000">
                <a:schemeClr val="tx1">
                  <a:alpha val="30000"/>
                </a:schemeClr>
              </a:innerShdw>
              <a:reflection blurRad="6350" stA="280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0" rtlCol="0" anchor="ctr">
              <a:normAutofit/>
            </a:bodyPr>
            <a:lstStyle/>
            <a:p>
              <a:pPr algn="ctr"/>
              <a:r>
                <a:rPr lang="zh-CN" altLang="da-DK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j-cs"/>
                  <a:sym typeface="Arial" panose="020B0604020202020204" pitchFamily="34" charset="0"/>
                </a:rPr>
                <a:t>管理部分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9"/>
              </p:custDataLst>
            </p:nvPr>
          </p:nvSpPr>
          <p:spPr>
            <a:xfrm>
              <a:off x="3490911" y="3032828"/>
              <a:ext cx="2414589" cy="2237305"/>
            </a:xfrm>
            <a:prstGeom prst="rect">
              <a:avLst/>
            </a:prstGeom>
            <a:solidFill>
              <a:srgbClr val="FFCC99"/>
            </a:solidFill>
          </p:spPr>
          <p:txBody>
            <a:bodyPr wrap="square" lIns="90000" tIns="46800" rIns="90000" bIns="468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使客户相信承约商能够做好项目所提出的工作，并能取得预期收益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6015514" y="2168526"/>
            <a:ext cx="2248376" cy="3571875"/>
            <a:chOff x="6119811" y="1698172"/>
            <a:chExt cx="2414589" cy="3571961"/>
          </a:xfrm>
        </p:grpSpPr>
        <p:sp>
          <p:nvSpPr>
            <p:cNvPr id="21" name="任意多边形 20"/>
            <p:cNvSpPr/>
            <p:nvPr>
              <p:custDataLst>
                <p:tags r:id="rId6"/>
              </p:custDataLst>
            </p:nvPr>
          </p:nvSpPr>
          <p:spPr>
            <a:xfrm>
              <a:off x="6176962" y="1698172"/>
              <a:ext cx="1362076" cy="1040378"/>
            </a:xfrm>
            <a:custGeom>
              <a:avLst/>
              <a:gdLst>
                <a:gd name="connsiteX0" fmla="*/ 154784 w 1362076"/>
                <a:gd name="connsiteY0" fmla="*/ 0 h 1040378"/>
                <a:gd name="connsiteX1" fmla="*/ 1207292 w 1362076"/>
                <a:gd name="connsiteY1" fmla="*/ 0 h 1040378"/>
                <a:gd name="connsiteX2" fmla="*/ 1362076 w 1362076"/>
                <a:gd name="connsiteY2" fmla="*/ 154784 h 1040378"/>
                <a:gd name="connsiteX3" fmla="*/ 1362076 w 1362076"/>
                <a:gd name="connsiteY3" fmla="*/ 773903 h 1040378"/>
                <a:gd name="connsiteX4" fmla="*/ 1207292 w 1362076"/>
                <a:gd name="connsiteY4" fmla="*/ 928687 h 1040378"/>
                <a:gd name="connsiteX5" fmla="*/ 571892 w 1362076"/>
                <a:gd name="connsiteY5" fmla="*/ 928687 h 1040378"/>
                <a:gd name="connsiteX6" fmla="*/ 402431 w 1362076"/>
                <a:gd name="connsiteY6" fmla="*/ 1040378 h 1040378"/>
                <a:gd name="connsiteX7" fmla="*/ 232970 w 1362076"/>
                <a:gd name="connsiteY7" fmla="*/ 928687 h 1040378"/>
                <a:gd name="connsiteX8" fmla="*/ 154784 w 1362076"/>
                <a:gd name="connsiteY8" fmla="*/ 928687 h 1040378"/>
                <a:gd name="connsiteX9" fmla="*/ 0 w 1362076"/>
                <a:gd name="connsiteY9" fmla="*/ 773903 h 1040378"/>
                <a:gd name="connsiteX10" fmla="*/ 0 w 1362076"/>
                <a:gd name="connsiteY10" fmla="*/ 154784 h 1040378"/>
                <a:gd name="connsiteX11" fmla="*/ 154784 w 1362076"/>
                <a:gd name="connsiteY11" fmla="*/ 0 h 104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2076" h="1040378">
                  <a:moveTo>
                    <a:pt x="154784" y="0"/>
                  </a:moveTo>
                  <a:lnTo>
                    <a:pt x="1207292" y="0"/>
                  </a:lnTo>
                  <a:cubicBezTo>
                    <a:pt x="1292777" y="0"/>
                    <a:pt x="1362076" y="69299"/>
                    <a:pt x="1362076" y="154784"/>
                  </a:cubicBezTo>
                  <a:lnTo>
                    <a:pt x="1362076" y="773903"/>
                  </a:lnTo>
                  <a:cubicBezTo>
                    <a:pt x="1362076" y="859388"/>
                    <a:pt x="1292777" y="928687"/>
                    <a:pt x="1207292" y="928687"/>
                  </a:cubicBezTo>
                  <a:lnTo>
                    <a:pt x="571892" y="928687"/>
                  </a:lnTo>
                  <a:lnTo>
                    <a:pt x="402431" y="1040378"/>
                  </a:lnTo>
                  <a:lnTo>
                    <a:pt x="232970" y="928687"/>
                  </a:lnTo>
                  <a:lnTo>
                    <a:pt x="154784" y="928687"/>
                  </a:lnTo>
                  <a:cubicBezTo>
                    <a:pt x="69299" y="928687"/>
                    <a:pt x="0" y="859388"/>
                    <a:pt x="0" y="773903"/>
                  </a:cubicBezTo>
                  <a:lnTo>
                    <a:pt x="0" y="154784"/>
                  </a:lnTo>
                  <a:cubicBezTo>
                    <a:pt x="0" y="69299"/>
                    <a:pt x="69299" y="0"/>
                    <a:pt x="154784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innerShdw blurRad="63500" dist="50800" dir="13500000">
                <a:schemeClr val="tx1">
                  <a:alpha val="30000"/>
                </a:schemeClr>
              </a:innerShdw>
              <a:reflection blurRad="6350" stA="280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08000" rtlCol="0" anchor="ctr">
              <a:normAutofit/>
            </a:bodyPr>
            <a:lstStyle/>
            <a:p>
              <a:pPr lvl="0" algn="ctr"/>
              <a:r>
                <a:rPr lang="zh-CN" altLang="da-DK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+mj-cs"/>
                  <a:sym typeface="Arial" panose="020B0604020202020204" pitchFamily="34" charset="0"/>
                </a:rPr>
                <a:t>预算部分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7"/>
              </p:custDataLst>
            </p:nvPr>
          </p:nvSpPr>
          <p:spPr>
            <a:xfrm>
              <a:off x="6119811" y="3032828"/>
              <a:ext cx="2414589" cy="2237305"/>
            </a:xfrm>
            <a:prstGeom prst="rect">
              <a:avLst/>
            </a:prstGeom>
            <a:solidFill>
              <a:srgbClr val="FFCC99"/>
            </a:solidFill>
          </p:spPr>
          <p:txBody>
            <a:bodyPr wrap="square" lIns="90000" tIns="46800" rIns="90000" bIns="46800" rtlCol="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使客户相信所提出的价格是切合实际的、合情合理的</a:t>
              </a:r>
            </a:p>
          </p:txBody>
        </p:sp>
      </p:grp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2361113" y="1525080"/>
            <a:ext cx="4421777" cy="518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Arial" panose="020B0604020202020204" pitchFamily="34" charset="0"/>
              </a:rPr>
              <a:t>项目建议书的内容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27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四、项目的获得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038" y="1731465"/>
            <a:ext cx="7886700" cy="3466011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评估项目申请书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签订项目合同</a:t>
            </a:r>
          </a:p>
        </p:txBody>
      </p:sp>
      <p:pic>
        <p:nvPicPr>
          <p:cNvPr id="4" name="图片 3" descr="A000220150824A70P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630" y="1966595"/>
            <a:ext cx="3859054" cy="3230880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28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学习目标：</a:t>
            </a:r>
          </a:p>
        </p:txBody>
      </p:sp>
      <p:graphicFrame>
        <p:nvGraphicFramePr>
          <p:cNvPr id="3" name="表格 -1"/>
          <p:cNvGraphicFramePr/>
          <p:nvPr>
            <p:extLst>
              <p:ext uri="{D42A27DB-BD31-4B8C-83A1-F6EECF244321}">
                <p14:modId xmlns:p14="http://schemas.microsoft.com/office/powerpoint/2010/main" val="731309175"/>
              </p:ext>
            </p:extLst>
          </p:nvPr>
        </p:nvGraphicFramePr>
        <p:xfrm>
          <a:off x="537883" y="1819463"/>
          <a:ext cx="7933764" cy="3668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8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5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757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知识</a:t>
                      </a:r>
                      <a:r>
                        <a:rPr lang="zh-CN" altLang="en-US" sz="2800" b="0" u="non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目标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技能目标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82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了解项目启动的内容</a:t>
                      </a:r>
                    </a:p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了解项目需求的来源</a:t>
                      </a:r>
                    </a:p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了解项目申请的过程</a:t>
                      </a:r>
                    </a:p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了解项目建议书的内容</a:t>
                      </a:r>
                    </a:p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了解影响项目投标决策的因素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掌握项目选择的常用方法</a:t>
                      </a:r>
                    </a:p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学会撰写可行性研究报告</a:t>
                      </a:r>
                    </a:p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zh-CN" altLang="en-US" sz="2800" b="0" u="none" kern="120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学会准确描述项目目标和需求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678629" y="2353235"/>
            <a:ext cx="4631654" cy="2011738"/>
          </a:xfrm>
        </p:spPr>
        <p:txBody>
          <a:bodyPr>
            <a:noAutofit/>
          </a:bodyPr>
          <a:lstStyle/>
          <a:p>
            <a:pPr algn="ctr" eaLnBrk="0" fontAlgn="base" hangingPunct="0"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  <a:t>第一节</a:t>
            </a:r>
            <a:br>
              <a:rPr lang="en-US" altLang="zh-CN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</a:br>
            <a:br>
              <a:rPr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</a:br>
            <a:r>
              <a:rPr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  <a:cs typeface="+mn-cs"/>
              </a:rPr>
              <a:t>项目需求识别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4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3030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一、需求的来源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062317" y="1680884"/>
            <a:ext cx="5170394" cy="348477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市场需求</a:t>
            </a:r>
          </a:p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竞争需求</a:t>
            </a:r>
          </a:p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技术需求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法律需求</a:t>
            </a:r>
          </a:p>
          <a:p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13" y="2569914"/>
            <a:ext cx="2028825" cy="247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动作按钮: 前进或下一项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03B5A3B-665F-6291-55C9-226A9A28296E}"/>
              </a:ext>
            </a:extLst>
          </p:cNvPr>
          <p:cNvSpPr/>
          <p:nvPr/>
        </p:nvSpPr>
        <p:spPr>
          <a:xfrm>
            <a:off x="3319353" y="1970092"/>
            <a:ext cx="328161" cy="21422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动作按钮: 前进或下一项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914DC7D-A10D-3FC9-5DC0-300D33552F2C}"/>
              </a:ext>
            </a:extLst>
          </p:cNvPr>
          <p:cNvSpPr/>
          <p:nvPr/>
        </p:nvSpPr>
        <p:spPr>
          <a:xfrm>
            <a:off x="3319353" y="4325305"/>
            <a:ext cx="328161" cy="21422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动作按钮: 前进或下一项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7A5418A-E9DE-4269-A6E3-5377656CE181}"/>
              </a:ext>
            </a:extLst>
          </p:cNvPr>
          <p:cNvSpPr/>
          <p:nvPr/>
        </p:nvSpPr>
        <p:spPr>
          <a:xfrm>
            <a:off x="3307672" y="3479444"/>
            <a:ext cx="328161" cy="21422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动作按钮: 前进或下一项 8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DA7002B-C9D3-57ED-BCFC-7FEBEC914452}"/>
              </a:ext>
            </a:extLst>
          </p:cNvPr>
          <p:cNvSpPr/>
          <p:nvPr/>
        </p:nvSpPr>
        <p:spPr>
          <a:xfrm>
            <a:off x="3319353" y="2778324"/>
            <a:ext cx="328161" cy="21422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13B14-42ED-4C72-B7DF-D1D3785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24" y="510901"/>
            <a:ext cx="7886700" cy="854075"/>
          </a:xfrm>
        </p:spPr>
        <p:txBody>
          <a:bodyPr/>
          <a:lstStyle/>
          <a:p>
            <a:r>
              <a:rPr lang="zh-CN" altLang="en-US" dirty="0"/>
              <a:t>市场需求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F2122-8E03-0E84-EE35-E5DFCF20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24" y="1151467"/>
            <a:ext cx="7886700" cy="3755667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追觅拖地机：一站式解决清洁问题</a:t>
            </a:r>
          </a:p>
          <a:p>
            <a:pPr algn="l">
              <a:lnSpc>
                <a:spcPct val="12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从使用场景上来看，中国家庭以瓷砖、木地板等硬质地面为主，使得“扫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+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拖”成为大多数家庭清洁居室的行为模式。</a:t>
            </a:r>
          </a:p>
          <a:p>
            <a:pPr algn="l">
              <a:lnSpc>
                <a:spcPct val="120000"/>
              </a:lnSpc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但当下消费者的“精致懒”需要一款能扫地、拖地，还能杀菌和烘干，整合打包解决所有清洁问题的产品。奥维云网的数据也显示，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2023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年第一季度，集扫拖为一体的洗地机全渠道销售额为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22.6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亿元，同比增长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43.4%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，反超扫地机器人成清洁电器第一大细分类目，占比达到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37.8%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，而主打“吸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+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+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洗”的追觅洗地机便是这一品类的“爆款”。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83DA15-6C42-3E51-28BA-90D19EA8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B6D16B-FB6B-2CD3-6C53-2CB96B14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E2429E-083C-6791-E087-5BC8BA1F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86" y="4515162"/>
            <a:ext cx="4703096" cy="2342838"/>
          </a:xfrm>
          <a:prstGeom prst="rect">
            <a:avLst/>
          </a:prstGeom>
        </p:spPr>
      </p:pic>
      <p:sp>
        <p:nvSpPr>
          <p:cNvPr id="7" name="动作按钮: 前进或下一项 6">
            <a:hlinkClick r:id="rId3" highlightClick="1"/>
            <a:extLst>
              <a:ext uri="{FF2B5EF4-FFF2-40B4-BE49-F238E27FC236}">
                <a16:creationId xmlns:a16="http://schemas.microsoft.com/office/drawing/2014/main" id="{08B09D92-BEB5-1A51-F9F8-A1AF858AA3D8}"/>
              </a:ext>
            </a:extLst>
          </p:cNvPr>
          <p:cNvSpPr/>
          <p:nvPr/>
        </p:nvSpPr>
        <p:spPr>
          <a:xfrm>
            <a:off x="7745896" y="5686581"/>
            <a:ext cx="212034" cy="36512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45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13B14-42ED-4C72-B7DF-D1D3785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24" y="510901"/>
            <a:ext cx="7886700" cy="854075"/>
          </a:xfrm>
        </p:spPr>
        <p:txBody>
          <a:bodyPr/>
          <a:lstStyle/>
          <a:p>
            <a:r>
              <a:rPr lang="zh-CN" altLang="en-US" dirty="0"/>
              <a:t>竞争需求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F2122-8E03-0E84-EE35-E5DFCF20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2764" y="1151467"/>
            <a:ext cx="7017026" cy="5204884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8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小米相机团队</a:t>
            </a:r>
            <a:r>
              <a:rPr lang="zh-CN" altLang="en-US" sz="8800" b="1" i="0" dirty="0">
                <a:solidFill>
                  <a:srgbClr val="121212"/>
                </a:solidFill>
                <a:effectLst/>
                <a:latin typeface="-apple-system"/>
              </a:rPr>
              <a:t>：图像技术提升</a:t>
            </a:r>
          </a:p>
          <a:p>
            <a:pPr algn="l">
              <a:lnSpc>
                <a:spcPct val="120000"/>
              </a:lnSpc>
            </a:pP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小米夜间摄影渲染算法技术，是夜枭算法的进一步完善升级，能给用户带来真实、有氛围的夜景拍摄体验。去噪赛道获奖的算法技术，则进一步提升了夜景抓拍、</a:t>
            </a:r>
            <a:r>
              <a:rPr lang="en-US" altLang="zh-CN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Ultra Raw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等核心能力。此外，小米在</a:t>
            </a:r>
            <a:r>
              <a:rPr lang="en-US" altLang="zh-CN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MIPI“RGB+TOF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深度补全”中获奖的算法技术，已经应用到小米</a:t>
            </a:r>
            <a:r>
              <a:rPr lang="en-US" altLang="zh-CN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13 Ultra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人像虚化算法中，后续将进一步拓展到手机拍照、自动驾驶等更多领域。</a:t>
            </a:r>
            <a:endParaRPr lang="en-US" altLang="zh-CN" sz="8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2022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月，小米宣布开启影像战略升级，从理念升级、技术升级、架构升级、生态升级四大层面全力展开。在架构升级中，备受瞩目的“小米影像大脑”全面升级到</a:t>
            </a:r>
            <a:r>
              <a:rPr lang="en-US" altLang="zh-CN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2.0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版，实现夜枭算法、</a:t>
            </a:r>
            <a:r>
              <a:rPr lang="en-US" altLang="zh-CN" sz="8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Cyberfocus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万物追焦等自研影像技术新突破，并实现了“软硬一体”的重大跨越。</a:t>
            </a:r>
            <a:endParaRPr lang="en-US" altLang="zh-CN" sz="8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竞争对象：</a:t>
            </a:r>
            <a:r>
              <a:rPr lang="zh-CN" altLang="en-US" sz="8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华为、苹果</a:t>
            </a:r>
            <a:endParaRPr lang="en-US" altLang="zh-CN" sz="8800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83DA15-6C42-3E51-28BA-90D19EA8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B6D16B-FB6B-2CD3-6C53-2CB96B14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A7A221-25B7-ED93-B96C-0F3AD1CE2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262" y="1669621"/>
            <a:ext cx="2219738" cy="4036912"/>
          </a:xfrm>
          <a:prstGeom prst="rect">
            <a:avLst/>
          </a:prstGeom>
        </p:spPr>
      </p:pic>
      <p:sp>
        <p:nvSpPr>
          <p:cNvPr id="6" name="动作按钮: 前进或下一项 5">
            <a:hlinkClick r:id="rId3" highlightClick="1"/>
            <a:extLst>
              <a:ext uri="{FF2B5EF4-FFF2-40B4-BE49-F238E27FC236}">
                <a16:creationId xmlns:a16="http://schemas.microsoft.com/office/drawing/2014/main" id="{AD6569E9-794C-E1E0-FE8B-B11006013B04}"/>
              </a:ext>
            </a:extLst>
          </p:cNvPr>
          <p:cNvSpPr/>
          <p:nvPr/>
        </p:nvSpPr>
        <p:spPr>
          <a:xfrm>
            <a:off x="4048217" y="6036816"/>
            <a:ext cx="603682" cy="470516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07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13B14-42ED-4C72-B7DF-D1D3785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24" y="510901"/>
            <a:ext cx="7886700" cy="854075"/>
          </a:xfrm>
        </p:spPr>
        <p:txBody>
          <a:bodyPr/>
          <a:lstStyle/>
          <a:p>
            <a:r>
              <a:rPr lang="zh-CN" altLang="en-US" dirty="0"/>
              <a:t>技术需求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F2122-8E03-0E84-EE35-E5DFCF20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4" y="1151467"/>
            <a:ext cx="7944677" cy="5204884"/>
          </a:xfrm>
        </p:spPr>
        <p:txBody>
          <a:bodyPr>
            <a:normAutofit fontScale="32500"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8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华为</a:t>
            </a:r>
            <a:r>
              <a:rPr lang="en-US" altLang="zh-CN" sz="8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mate60</a:t>
            </a:r>
            <a:r>
              <a:rPr lang="zh-CN" altLang="en-US" sz="88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系列</a:t>
            </a:r>
            <a:r>
              <a:rPr lang="zh-CN" altLang="en-US" sz="8800" b="1" i="0" dirty="0">
                <a:solidFill>
                  <a:srgbClr val="121212"/>
                </a:solidFill>
                <a:effectLst/>
                <a:latin typeface="-apple-system"/>
              </a:rPr>
              <a:t>：通信技术升级与创新</a:t>
            </a:r>
          </a:p>
          <a:p>
            <a:pPr algn="l">
              <a:lnSpc>
                <a:spcPct val="120000"/>
              </a:lnSpc>
            </a:pP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卫星通话，无地面网络时，仍可通过多种卫星系统与外界通信。天通卫星通话⁠</a:t>
            </a:r>
            <a:r>
              <a:rPr lang="en-US" altLang="zh-CN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，能拨打和接听卫星电话，还可自由编辑卫星消息。北斗卫星消⁠息⁠</a:t>
            </a:r>
            <a:r>
              <a:rPr lang="en-US" altLang="zh-CN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，能通过畅连应用发送或接收卫星消⁠息。选择多条位置信息可生成轨迹地图，出行更安心。</a:t>
            </a:r>
            <a:endParaRPr lang="en-US" altLang="zh-CN" sz="8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灵犀 </a:t>
            </a:r>
            <a:r>
              <a:rPr lang="en-US" altLang="zh-CN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zh-CN" altLang="en-US" sz="8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算法与灵犀天线强强联合，带来更出色的通信体验。在高铁、地⁠铁、电梯、车库等弱信号场景下实现更稳定的网络连⁠接。</a:t>
            </a:r>
            <a:endParaRPr lang="en-US" altLang="zh-CN" sz="8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83DA15-6C42-3E51-28BA-90D19EA8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B6D16B-FB6B-2CD3-6C53-2CB96B14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动作按钮: 前进或下一项 5">
            <a:hlinkClick r:id="rId2" highlightClick="1"/>
            <a:extLst>
              <a:ext uri="{FF2B5EF4-FFF2-40B4-BE49-F238E27FC236}">
                <a16:creationId xmlns:a16="http://schemas.microsoft.com/office/drawing/2014/main" id="{F9ABFE68-2D81-709E-599C-46C02DF3DA70}"/>
              </a:ext>
            </a:extLst>
          </p:cNvPr>
          <p:cNvSpPr/>
          <p:nvPr/>
        </p:nvSpPr>
        <p:spPr>
          <a:xfrm>
            <a:off x="7745896" y="5686581"/>
            <a:ext cx="212034" cy="36512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11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13B14-42ED-4C72-B7DF-D1D3785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24" y="510901"/>
            <a:ext cx="7886700" cy="854075"/>
          </a:xfrm>
        </p:spPr>
        <p:txBody>
          <a:bodyPr/>
          <a:lstStyle/>
          <a:p>
            <a:r>
              <a:rPr lang="zh-CN" altLang="en-US" dirty="0"/>
              <a:t>法律需求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F2122-8E03-0E84-EE35-E5DFCF20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4" y="1151467"/>
            <a:ext cx="7944677" cy="520488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安宫牛黄丸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-apple-system"/>
              </a:rPr>
              <a:t>：传统中药的改进</a:t>
            </a:r>
          </a:p>
          <a:p>
            <a:pPr algn="l">
              <a:lnSpc>
                <a:spcPct val="120000"/>
              </a:lnSpc>
            </a:pP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。安宫牛黄丸起源于清代，乃“温病三宝”之首，它以牛黄、麝香、水牛角、珍珠、冰片等多种名贵中药材组成，不仅要手工包金衣，还得经过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次吊蜡。</a:t>
            </a:r>
            <a:endParaRPr lang="en-US" altLang="zh-CN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如今，因为法律规定，其中的稀有药物无法获得，传统中药需要改变配方，根据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1990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年半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《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中国药方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》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，以水牛角浓缩粉替代犀牛角，去金箔，大蜜丸 。</a:t>
            </a:r>
            <a:endParaRPr lang="en-US" altLang="zh-CN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endParaRPr lang="zh-CN" altLang="en-US" sz="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83DA15-6C42-3E51-28BA-90D19EA8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清华大学出版社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B6D16B-FB6B-2CD3-6C53-2CB96B14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DA3DE-FABF-4925-BE42-A002C40F88EB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6" name="动作按钮: 前进或下一项 5">
            <a:hlinkClick r:id="rId2" highlightClick="1"/>
            <a:extLst>
              <a:ext uri="{FF2B5EF4-FFF2-40B4-BE49-F238E27FC236}">
                <a16:creationId xmlns:a16="http://schemas.microsoft.com/office/drawing/2014/main" id="{F9ABFE68-2D81-709E-599C-46C02DF3DA70}"/>
              </a:ext>
            </a:extLst>
          </p:cNvPr>
          <p:cNvSpPr/>
          <p:nvPr/>
        </p:nvSpPr>
        <p:spPr>
          <a:xfrm>
            <a:off x="7745896" y="5686581"/>
            <a:ext cx="212034" cy="36512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5674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29_3*i*0"/>
  <p:tag name="KSO_WM_TEMPLATE_CATEGORY" val="diagram"/>
  <p:tag name="KSO_WM_TEMPLATE_INDEX" val="160029"/>
  <p:tag name="KSO_WM_UNIT_INDEX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29_3*i*5"/>
  <p:tag name="KSO_WM_TEMPLATE_CATEGORY" val="diagram"/>
  <p:tag name="KSO_WM_TEMPLATE_INDEX" val="160029"/>
  <p:tag name="KSO_WM_UNIT_INDEX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29_3*i*10"/>
  <p:tag name="KSO_WM_TEMPLATE_CATEGORY" val="diagram"/>
  <p:tag name="KSO_WM_TEMPLATE_INDEX" val="160029"/>
  <p:tag name="KSO_WM_UNIT_INDEX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RELATE_UNITID" val="260*l*1"/>
  <p:tag name="KSO_WM_TEMPLATE_CATEGORY" val="diagram"/>
  <p:tag name="KSO_WM_TEMPLATE_INDEX" val="160029"/>
  <p:tag name="KSO_WM_UNIT_TYPE" val="a"/>
  <p:tag name="KSO_WM_UNIT_INDEX" val="1"/>
  <p:tag name="KSO_WM_UNIT_ID" val="diagram160029_3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029"/>
  <p:tag name="KSO_WM_UNIT_TYPE" val="l_h_a"/>
  <p:tag name="KSO_WM_UNIT_INDEX" val="1_3_1"/>
  <p:tag name="KSO_WM_UNIT_ID" val="diagram160029_3*l_h_a*1_3_1"/>
  <p:tag name="KSO_WM_UNIT_CLEAR" val="1"/>
  <p:tag name="KSO_WM_UNIT_LAYERLEVEL" val="1_1_1"/>
  <p:tag name="KSO_WM_UNIT_VALUE" val="15"/>
  <p:tag name="KSO_WM_UNIT_HIGHLIGHT" val="0"/>
  <p:tag name="KSO_WM_UNIT_COMPATIBLE" val="0"/>
  <p:tag name="KSO_WM_BEAUTIFY_FLAG" val="#wm#"/>
  <p:tag name="KSO_WM_DIAGRAM_GROUP_CODE" val="l1-1"/>
  <p:tag name="KSO_WM_UNIT_PRESET_TEXT" val="LOREM IPSUM"/>
  <p:tag name="KSO_WM_UNIT_USESOURCEFORMAT_APPLY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029"/>
  <p:tag name="KSO_WM_UNIT_TYPE" val="l_h_f"/>
  <p:tag name="KSO_WM_UNIT_INDEX" val="1_3_1"/>
  <p:tag name="KSO_WM_UNIT_ID" val="diagram160029_3*l_h_f*1_3_1"/>
  <p:tag name="KSO_WM_UNIT_CLEAR" val="1"/>
  <p:tag name="KSO_WM_UNIT_LAYERLEVEL" val="1_1_1"/>
  <p:tag name="KSO_WM_UNIT_VALUE" val="45"/>
  <p:tag name="KSO_WM_UNIT_HIGHLIGHT" val="0"/>
  <p:tag name="KSO_WM_UNIT_COMPATIBLE" val="0"/>
  <p:tag name="KSO_WM_BEAUTIFY_FLAG" val="#wm#"/>
  <p:tag name="KSO_WM_UNIT_PRESET_TEXT_INDEX" val="4"/>
  <p:tag name="KSO_WM_UNIT_PRESET_TEXT_LEN" val="100"/>
  <p:tag name="KSO_WM_DIAGRAM_GROUP_CODE" val="l1-1"/>
  <p:tag name="KSO_WM_UNIT_USESOURCEFORMAT_APPLY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029"/>
  <p:tag name="KSO_WM_UNIT_TYPE" val="l_h_a"/>
  <p:tag name="KSO_WM_UNIT_INDEX" val="1_2_1"/>
  <p:tag name="KSO_WM_UNIT_ID" val="diagram160029_3*l_h_a*1_2_1"/>
  <p:tag name="KSO_WM_UNIT_CLEAR" val="1"/>
  <p:tag name="KSO_WM_UNIT_LAYERLEVEL" val="1_1_1"/>
  <p:tag name="KSO_WM_UNIT_VALUE" val="15"/>
  <p:tag name="KSO_WM_UNIT_HIGHLIGHT" val="0"/>
  <p:tag name="KSO_WM_UNIT_COMPATIBLE" val="0"/>
  <p:tag name="KSO_WM_BEAUTIFY_FLAG" val="#wm#"/>
  <p:tag name="KSO_WM_DIAGRAM_GROUP_CODE" val="l1-1"/>
  <p:tag name="KSO_WM_UNIT_PRESET_TEXT" val="LOREM IPSUM"/>
  <p:tag name="KSO_WM_UNIT_USESOURCEFORMAT_APPLY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029"/>
  <p:tag name="KSO_WM_UNIT_TYPE" val="l_h_f"/>
  <p:tag name="KSO_WM_UNIT_INDEX" val="1_2_1"/>
  <p:tag name="KSO_WM_UNIT_ID" val="diagram160029_3*l_h_f*1_2_1"/>
  <p:tag name="KSO_WM_UNIT_CLEAR" val="1"/>
  <p:tag name="KSO_WM_UNIT_LAYERLEVEL" val="1_1_1"/>
  <p:tag name="KSO_WM_UNIT_VALUE" val="45"/>
  <p:tag name="KSO_WM_UNIT_HIGHLIGHT" val="0"/>
  <p:tag name="KSO_WM_UNIT_COMPATIBLE" val="0"/>
  <p:tag name="KSO_WM_BEAUTIFY_FLAG" val="#wm#"/>
  <p:tag name="KSO_WM_UNIT_PRESET_TEXT_INDEX" val="4"/>
  <p:tag name="KSO_WM_UNIT_PRESET_TEXT_LEN" val="100"/>
  <p:tag name="KSO_WM_DIAGRAM_GROUP_CODE" val="l1-1"/>
  <p:tag name="KSO_WM_UNIT_USESOURCEFORMAT_APPLY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029"/>
  <p:tag name="KSO_WM_UNIT_TYPE" val="l_h_a"/>
  <p:tag name="KSO_WM_UNIT_INDEX" val="1_1_1"/>
  <p:tag name="KSO_WM_UNIT_ID" val="diagram160029_3*l_h_a*1_1_1"/>
  <p:tag name="KSO_WM_UNIT_CLEAR" val="1"/>
  <p:tag name="KSO_WM_UNIT_LAYERLEVEL" val="1_1_1"/>
  <p:tag name="KSO_WM_UNIT_VALUE" val="15"/>
  <p:tag name="KSO_WM_UNIT_HIGHLIGHT" val="0"/>
  <p:tag name="KSO_WM_UNIT_COMPATIBLE" val="0"/>
  <p:tag name="KSO_WM_BEAUTIFY_FLAG" val="#wm#"/>
  <p:tag name="KSO_WM_DIAGRAM_GROUP_CODE" val="l1-1"/>
  <p:tag name="KSO_WM_UNIT_PRESET_TEXT" val="LOREM IPSUM"/>
  <p:tag name="KSO_WM_UNIT_USESOURCEFORMAT_APPLY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029"/>
  <p:tag name="KSO_WM_UNIT_TYPE" val="l_h_f"/>
  <p:tag name="KSO_WM_UNIT_INDEX" val="1_1_1"/>
  <p:tag name="KSO_WM_UNIT_ID" val="diagram160029_3*l_h_f*1_1_1"/>
  <p:tag name="KSO_WM_UNIT_CLEAR" val="1"/>
  <p:tag name="KSO_WM_UNIT_LAYERLEVEL" val="1_1_1"/>
  <p:tag name="KSO_WM_UNIT_VALUE" val="45"/>
  <p:tag name="KSO_WM_UNIT_HIGHLIGHT" val="0"/>
  <p:tag name="KSO_WM_UNIT_COMPATIBLE" val="0"/>
  <p:tag name="KSO_WM_BEAUTIFY_FLAG" val="#wm#"/>
  <p:tag name="KSO_WM_UNIT_PRESET_TEXT_INDEX" val="4"/>
  <p:tag name="KSO_WM_UNIT_PRESET_TEXT_LEN" val="100"/>
  <p:tag name="KSO_WM_DIAGRAM_GROUP_CODE" val="l1-1"/>
  <p:tag name="KSO_WM_UNIT_USESOURCEFORMAT_APPLY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28"/>
</p:tagLst>
</file>

<file path=ppt/theme/theme1.xml><?xml version="1.0" encoding="utf-8"?>
<a:theme xmlns:a="http://schemas.openxmlformats.org/drawingml/2006/main" name="A000120140530A99PPBG">
  <a:themeElements>
    <a:clrScheme name="141">
      <a:dk1>
        <a:srgbClr val="5F5F5F"/>
      </a:dk1>
      <a:lt1>
        <a:sysClr val="window" lastClr="FFFFFF"/>
      </a:lt1>
      <a:dk2>
        <a:srgbClr val="5F5F5F"/>
      </a:dk2>
      <a:lt2>
        <a:srgbClr val="FFFFFF"/>
      </a:lt2>
      <a:accent1>
        <a:srgbClr val="87A452"/>
      </a:accent1>
      <a:accent2>
        <a:srgbClr val="58B898"/>
      </a:accent2>
      <a:accent3>
        <a:srgbClr val="489698"/>
      </a:accent3>
      <a:accent4>
        <a:srgbClr val="C2C25E"/>
      </a:accent4>
      <a:accent5>
        <a:srgbClr val="C00000"/>
      </a:accent5>
      <a:accent6>
        <a:srgbClr val="FFC000"/>
      </a:accent6>
      <a:hlink>
        <a:srgbClr val="00B0F0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TRUS">
  <a:themeElements>
    <a:clrScheme name="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CITRUS">
      <a:majorFont>
        <a:latin typeface="Tahoma"/>
        <a:ea typeface="宋体"/>
        <a:cs typeface="Tahoma"/>
      </a:majorFont>
      <a:minorFont>
        <a:latin typeface="Tahoma"/>
        <a:ea typeface="宋体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</TotalTime>
  <Words>1108</Words>
  <Application>Microsoft Office PowerPoint</Application>
  <PresentationFormat>全屏显示(4:3)</PresentationFormat>
  <Paragraphs>175</Paragraphs>
  <Slides>28</Slides>
  <Notes>3</Notes>
  <HiddenSlides>0</HiddenSlides>
  <MMClips>2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-apple-system</vt:lpstr>
      <vt:lpstr>黑体</vt:lpstr>
      <vt:lpstr>华文楷体</vt:lpstr>
      <vt:lpstr>华文新魏</vt:lpstr>
      <vt:lpstr>华文行楷</vt:lpstr>
      <vt:lpstr>宋体</vt:lpstr>
      <vt:lpstr>Arial</vt:lpstr>
      <vt:lpstr>Arial</vt:lpstr>
      <vt:lpstr>Calibri</vt:lpstr>
      <vt:lpstr>Tahoma</vt:lpstr>
      <vt:lpstr>Wingdings</vt:lpstr>
      <vt:lpstr>Wingdings 2</vt:lpstr>
      <vt:lpstr>A000120140530A99PPBG</vt:lpstr>
      <vt:lpstr>CITRUS</vt:lpstr>
      <vt:lpstr>演示文稿</vt:lpstr>
      <vt:lpstr>Presentation</vt:lpstr>
      <vt:lpstr>Microsoft PowerPoint 97-2003 演示文稿</vt:lpstr>
      <vt:lpstr>Microsoft PowerPoint 演示文稿</vt:lpstr>
      <vt:lpstr>PowerPoint 演示文稿</vt:lpstr>
      <vt:lpstr>PowerPoint 演示文稿</vt:lpstr>
      <vt:lpstr>学习目标：</vt:lpstr>
      <vt:lpstr>第一节  项目需求识别</vt:lpstr>
      <vt:lpstr>一、需求的来源</vt:lpstr>
      <vt:lpstr>市场需求</vt:lpstr>
      <vt:lpstr>竞争需求</vt:lpstr>
      <vt:lpstr>技术需求</vt:lpstr>
      <vt:lpstr>法律需求</vt:lpstr>
      <vt:lpstr>二、需求建议书</vt:lpstr>
      <vt:lpstr>第二节  项目的选择与论证</vt:lpstr>
      <vt:lpstr>一、项目选择</vt:lpstr>
      <vt:lpstr>PowerPoint 演示文稿</vt:lpstr>
      <vt:lpstr>PowerPoint 演示文稿</vt:lpstr>
      <vt:lpstr>项目选择中的非数学模型</vt:lpstr>
      <vt:lpstr>利润/盈利能力模型</vt:lpstr>
      <vt:lpstr>评分模型</vt:lpstr>
      <vt:lpstr>层次分析模型</vt:lpstr>
      <vt:lpstr>二、项目论证</vt:lpstr>
      <vt:lpstr>二、项目论证</vt:lpstr>
      <vt:lpstr>二、项目论证</vt:lpstr>
      <vt:lpstr>二、项目论证</vt:lpstr>
      <vt:lpstr> 第三节  项目申请与获得</vt:lpstr>
      <vt:lpstr>一、项目申请过程</vt:lpstr>
      <vt:lpstr>二、项目投标评估</vt:lpstr>
      <vt:lpstr>二、项目投标评估</vt:lpstr>
      <vt:lpstr>三、准备项目申请</vt:lpstr>
      <vt:lpstr>四、项目的获得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yiduobaiyun</dc:creator>
  <cp:lastModifiedBy>ancol yao</cp:lastModifiedBy>
  <cp:revision>101</cp:revision>
  <dcterms:created xsi:type="dcterms:W3CDTF">2016-12-11T07:51:00Z</dcterms:created>
  <dcterms:modified xsi:type="dcterms:W3CDTF">2024-09-30T04:41:32Z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